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352" r:id="rId2"/>
    <p:sldId id="353" r:id="rId3"/>
    <p:sldId id="38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73" r:id="rId16"/>
    <p:sldId id="271" r:id="rId17"/>
    <p:sldId id="275" r:id="rId18"/>
    <p:sldId id="274" r:id="rId19"/>
    <p:sldId id="276" r:id="rId20"/>
    <p:sldId id="280" r:id="rId21"/>
    <p:sldId id="283" r:id="rId22"/>
    <p:sldId id="300" r:id="rId23"/>
    <p:sldId id="302" r:id="rId24"/>
    <p:sldId id="284" r:id="rId25"/>
    <p:sldId id="303" r:id="rId26"/>
    <p:sldId id="304" r:id="rId27"/>
    <p:sldId id="289" r:id="rId28"/>
    <p:sldId id="278" r:id="rId29"/>
    <p:sldId id="305" r:id="rId30"/>
    <p:sldId id="349" r:id="rId31"/>
    <p:sldId id="306" r:id="rId32"/>
    <p:sldId id="311" r:id="rId33"/>
    <p:sldId id="312" r:id="rId34"/>
    <p:sldId id="313" r:id="rId35"/>
    <p:sldId id="318" r:id="rId36"/>
    <p:sldId id="317" r:id="rId37"/>
    <p:sldId id="319" r:id="rId38"/>
    <p:sldId id="339" r:id="rId39"/>
    <p:sldId id="341" r:id="rId40"/>
    <p:sldId id="340" r:id="rId41"/>
    <p:sldId id="342" r:id="rId42"/>
    <p:sldId id="343" r:id="rId43"/>
    <p:sldId id="344" r:id="rId44"/>
    <p:sldId id="346" r:id="rId45"/>
    <p:sldId id="347" r:id="rId46"/>
    <p:sldId id="354" r:id="rId47"/>
    <p:sldId id="351" r:id="rId48"/>
    <p:sldId id="355" r:id="rId49"/>
    <p:sldId id="348" r:id="rId50"/>
    <p:sldId id="390" r:id="rId51"/>
    <p:sldId id="388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5" r:id="rId82"/>
    <p:sldId id="38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9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emf"/><Relationship Id="rId1" Type="http://schemas.openxmlformats.org/officeDocument/2006/relationships/image" Target="../media/image28.emf"/><Relationship Id="rId4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8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1 norm penalizes non-zero weights,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another way, </a:t>
            </a:r>
            <a:r>
              <a:rPr lang="en-US" dirty="0" smtClean="0"/>
              <a:t>the right hand side says,</a:t>
            </a:r>
            <a:r>
              <a:rPr lang="en-US" baseline="0" dirty="0" smtClean="0"/>
              <a:t> take the value of the function at x1, take the value of the function at x2 and then “linearly” average them based on t.  This represents a line segment between f(x1) and f(x2)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1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they’re magnitude</a:t>
            </a:r>
            <a:r>
              <a:rPr lang="en-US" baseline="0" dirty="0" smtClean="0"/>
              <a:t> &gt; 1, reduce them drastically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they’re magnitude &lt; 1, much slower reductions for higher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2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DT: the structure of the tree, which features each node splits on, the predictions at the leaves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perceptron: the weights and the b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often you’ll have to be able to tell from context whether the subscript refers</a:t>
            </a:r>
            <a:r>
              <a:rPr lang="en-US" baseline="0" dirty="0" smtClean="0"/>
              <a:t> to the example or the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12/14/2021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6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12/14/2021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chlanmiller_52885/machine-learning-week-1-cost-function-gradient-descent-and-univariate-linear-regression-8f5fe69815fd" TargetMode="External"/><Relationship Id="rId2" Type="http://schemas.openxmlformats.org/officeDocument/2006/relationships/hyperlink" Target="https://medium.com/@lachlanmiller_52885/understanding-and-calculating-the-cost-function-for-linear-regression-39b8a3519fcb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emf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4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Dv4f4s2SB8" TargetMode="External"/><Relationship Id="rId2" Type="http://schemas.openxmlformats.org/officeDocument/2006/relationships/hyperlink" Target="https://youtu.be/Gbz8RljxIH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5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5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57.e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68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8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5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8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82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85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0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8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8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9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113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sgd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github.com/FurkanGozukara/CSE419-Artificial-Intelligence-and-Machine-Learning-2020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 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Gradient Descent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8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8841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453444" y="4205111"/>
            <a:ext cx="2413000" cy="578556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closer look at why we got it wrong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23738"/>
              </p:ext>
            </p:extLst>
          </p:nvPr>
        </p:nvGraphicFramePr>
        <p:xfrm>
          <a:off x="685800" y="3121025"/>
          <a:ext cx="27908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" name="Equation" r:id="rId3" imgW="1117600" imgH="177800" progId="Equation.3">
                  <p:embed/>
                </p:oleObj>
              </mc:Choice>
              <mc:Fallback>
                <p:oleObj name="Equation" r:id="rId3" imgW="1117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21025"/>
                        <a:ext cx="27908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29205"/>
              </p:ext>
            </p:extLst>
          </p:nvPr>
        </p:nvGraphicFramePr>
        <p:xfrm>
          <a:off x="812877" y="2459150"/>
          <a:ext cx="21891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" name="Equation" r:id="rId5" imgW="876300" imgH="203200" progId="Equation.3">
                  <p:embed/>
                </p:oleObj>
              </mc:Choice>
              <mc:Fallback>
                <p:oleObj name="Equation" r:id="rId5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877" y="2459150"/>
                        <a:ext cx="218916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9613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643389" y="1749913"/>
            <a:ext cx="55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sz="2800" baseline="-25000" dirty="0"/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49703" y="3307085"/>
            <a:ext cx="775470" cy="1511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88138" y="2800066"/>
            <a:ext cx="437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We’d like this value to be positive since it’s a positive value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67971" y="1730995"/>
            <a:ext cx="245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(-1, -1, positive)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00612" y="3631064"/>
            <a:ext cx="45246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084" y="4817027"/>
            <a:ext cx="24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didn’t contribute, but could have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91118" y="4777356"/>
            <a:ext cx="238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contributed in the wrong direction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222257" y="3631063"/>
            <a:ext cx="2445714" cy="11462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8662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138" y="577109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decrease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429" y="6232762"/>
            <a:ext cx="110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</a:t>
            </a:r>
            <a:r>
              <a:rPr lang="en-US" sz="2400" dirty="0" smtClean="0">
                <a:solidFill>
                  <a:srgbClr val="0000FF"/>
                </a:solidFill>
              </a:rPr>
              <a:t> -&gt; -1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186" y="6232762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1 -&gt;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4429" y="623276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62861" y="6238521"/>
            <a:ext cx="1104389" cy="461665"/>
          </a:xfrm>
          <a:prstGeom prst="rect">
            <a:avLst/>
          </a:prstGeom>
          <a:solidFill>
            <a:srgbClr val="FF0000">
              <a:alpha val="21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2131" y="4962022"/>
            <a:ext cx="29734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Intuitively these make sense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Why change by 1?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Any other way of doing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324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1916" y="3720278"/>
            <a:ext cx="589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parameters for DT?  Perceptron?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6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9195" y="4721001"/>
            <a:ext cx="5596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criterion do decision tree learning and perceptron learning optimize?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8968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e.g. a </a:t>
            </a:r>
            <a:r>
              <a:rPr lang="en-US" dirty="0" err="1" smtClean="0"/>
              <a:t>hyperplane</a:t>
            </a:r>
            <a:r>
              <a:rPr lang="en-US" dirty="0" smtClean="0"/>
              <a:t>, a decision tree,…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A model is defined by a collection of parameters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</a:p>
          <a:p>
            <a:pPr marL="617220" lvl="2" indent="-342900">
              <a:spcBef>
                <a:spcPts val="700"/>
              </a:spcBef>
              <a:buSzPct val="60000"/>
              <a:buFontTx/>
              <a:buChar char="-"/>
            </a:pPr>
            <a:r>
              <a:rPr lang="en-US" sz="2600" dirty="0" smtClean="0"/>
              <a:t>e.g. training error</a:t>
            </a:r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the algorithm should try and minimize the criteria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in a heuristic way (i.e. non-optimally)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sometimes explicitly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 in general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367628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7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notation: indicator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349691"/>
              </p:ext>
            </p:extLst>
          </p:nvPr>
        </p:nvGraphicFramePr>
        <p:xfrm>
          <a:off x="2582510" y="2060222"/>
          <a:ext cx="32019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4" name="Equation" r:id="rId3" imgW="1689100" imgH="558800" progId="Equation.3">
                  <p:embed/>
                </p:oleObj>
              </mc:Choice>
              <mc:Fallback>
                <p:oleObj name="Equation" r:id="rId3" imgW="1689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2510" y="2060222"/>
                        <a:ext cx="3201987" cy="105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380" y="3595834"/>
            <a:ext cx="805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Convenient notation for turning T/F answers into numbers/counts: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47598"/>
              </p:ext>
            </p:extLst>
          </p:nvPr>
        </p:nvGraphicFramePr>
        <p:xfrm>
          <a:off x="1677330" y="4424716"/>
          <a:ext cx="55610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5" name="Equation" r:id="rId5" imgW="2933700" imgH="368300" progId="Equation.3">
                  <p:embed/>
                </p:oleObj>
              </mc:Choice>
              <mc:Fallback>
                <p:oleObj name="Equation" r:id="rId5" imgW="2933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7330" y="4424716"/>
                        <a:ext cx="55610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0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notation: dot-product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24556" y="1600200"/>
            <a:ext cx="8819444" cy="3635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Sometimes it is convenient to use </a:t>
            </a:r>
            <a:r>
              <a:rPr lang="en-US" sz="2400" dirty="0" smtClean="0">
                <a:solidFill>
                  <a:srgbClr val="FF6600"/>
                </a:solidFill>
              </a:rPr>
              <a:t>vector notation</a:t>
            </a:r>
          </a:p>
          <a:p>
            <a:pPr marL="0" indent="0">
              <a:buNone/>
            </a:pP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We represent an example </a:t>
            </a:r>
            <a:r>
              <a:rPr lang="en-US" sz="2400" i="1" dirty="0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f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f</a:t>
            </a:r>
            <a:r>
              <a:rPr lang="en-US" sz="2400" i="1" baseline="-25000" dirty="0" err="1" smtClean="0">
                <a:solidFill>
                  <a:srgbClr val="00000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x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Similarly, we can represent the weight vector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i="1" dirty="0" smtClean="0">
                <a:solidFill>
                  <a:srgbClr val="000000"/>
                </a:solidFill>
              </a:rPr>
              <a:t>, w</a:t>
            </a:r>
            <a:r>
              <a:rPr lang="en-US" sz="24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</a:rPr>
              <a:t>, …, </a:t>
            </a:r>
            <a:r>
              <a:rPr lang="en-US" sz="2400" i="1" dirty="0" err="1" smtClean="0">
                <a:solidFill>
                  <a:srgbClr val="000000"/>
                </a:solidFill>
              </a:rPr>
              <a:t>w</a:t>
            </a:r>
            <a:r>
              <a:rPr lang="en-US" sz="2400" i="1" baseline="-25000" dirty="0" err="1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 as a single vector, </a:t>
            </a:r>
            <a:r>
              <a:rPr lang="en-US" sz="2400" i="1" dirty="0" smtClean="0">
                <a:solidFill>
                  <a:srgbClr val="000000"/>
                </a:solidFill>
              </a:rPr>
              <a:t>w</a:t>
            </a:r>
          </a:p>
          <a:p>
            <a:pPr marL="0" indent="0">
              <a:buNone/>
            </a:pPr>
            <a:endParaRPr lang="en-US" sz="24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FF6600"/>
                </a:solidFill>
              </a:rPr>
              <a:t>dot-product </a:t>
            </a:r>
            <a:r>
              <a:rPr lang="en-US" sz="2400" dirty="0" smtClean="0">
                <a:solidFill>
                  <a:srgbClr val="000000"/>
                </a:solidFill>
              </a:rPr>
              <a:t>between two vectors </a:t>
            </a:r>
            <a:r>
              <a:rPr lang="en-US" sz="2400" i="1" dirty="0" smtClean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i="1" dirty="0" smtClean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 is defined as: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39244"/>
              </p:ext>
            </p:extLst>
          </p:nvPr>
        </p:nvGraphicFramePr>
        <p:xfrm>
          <a:off x="3125788" y="5322888"/>
          <a:ext cx="17081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" name="Equation" r:id="rId3" imgW="838200" imgH="482600" progId="Equation.3">
                  <p:embed/>
                </p:oleObj>
              </mc:Choice>
              <mc:Fallback>
                <p:oleObj name="Equation" r:id="rId3" imgW="83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5788" y="5322888"/>
                        <a:ext cx="1708150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5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9513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</a:t>
            </a:r>
            <a:r>
              <a:rPr lang="en-US" dirty="0"/>
              <a:t>(aka objective function</a:t>
            </a:r>
            <a:r>
              <a:rPr lang="en-US" dirty="0" smtClean="0"/>
              <a:t>)</a:t>
            </a:r>
          </a:p>
        </p:txBody>
      </p:sp>
      <p:sp>
        <p:nvSpPr>
          <p:cNvPr id="8" name="Oval 7"/>
          <p:cNvSpPr/>
          <p:nvPr/>
        </p:nvSpPr>
        <p:spPr>
          <a:xfrm>
            <a:off x="4064000" y="2370667"/>
            <a:ext cx="606778" cy="592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78667" y="2421467"/>
            <a:ext cx="420511" cy="46284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67976" y="3191787"/>
            <a:ext cx="547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are the parameters we want to learn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934837"/>
              </p:ext>
            </p:extLst>
          </p:nvPr>
        </p:nvGraphicFramePr>
        <p:xfrm>
          <a:off x="2800350" y="4938713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6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0350" y="4938713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76904" y="6010112"/>
            <a:ext cx="320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equation say?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32114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7" name="Equation" r:id="rId6" imgW="1041400" imgH="330200" progId="Equation.3">
                  <p:embed/>
                </p:oleObj>
              </mc:Choice>
              <mc:Fallback>
                <p:oleObj name="Equation" r:id="rId6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1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0/1 loss function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16213"/>
              </p:ext>
            </p:extLst>
          </p:nvPr>
        </p:nvGraphicFramePr>
        <p:xfrm>
          <a:off x="2827338" y="1608138"/>
          <a:ext cx="3175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6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338" y="1608138"/>
                        <a:ext cx="3175000" cy="108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921628"/>
              </p:ext>
            </p:extLst>
          </p:nvPr>
        </p:nvGraphicFramePr>
        <p:xfrm>
          <a:off x="428625" y="2849563"/>
          <a:ext cx="39846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7" name="Equation" r:id="rId5" imgW="1955800" imgH="482600" progId="Equation.3">
                  <p:embed/>
                </p:oleObj>
              </mc:Choice>
              <mc:Fallback>
                <p:oleObj name="Equation" r:id="rId5" imgW="1955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625" y="2849563"/>
                        <a:ext cx="3984625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49863" y="3031389"/>
            <a:ext cx="3317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distance from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308" y="4152134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whether or not the prediction and label agree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54568"/>
              </p:ext>
            </p:extLst>
          </p:nvPr>
        </p:nvGraphicFramePr>
        <p:xfrm>
          <a:off x="677863" y="4319588"/>
          <a:ext cx="34417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8" name="Equation" r:id="rId7" imgW="1689100" imgH="215900" progId="Equation.3">
                  <p:embed/>
                </p:oleObj>
              </mc:Choice>
              <mc:Fallback>
                <p:oleObj name="Equation" r:id="rId7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63" y="4319588"/>
                        <a:ext cx="34417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9904"/>
              </p:ext>
            </p:extLst>
          </p:nvPr>
        </p:nvGraphicFramePr>
        <p:xfrm>
          <a:off x="579437" y="5330825"/>
          <a:ext cx="39592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9" name="Equation" r:id="rId9" imgW="1943100" imgH="457200" progId="Equation.3">
                  <p:embed/>
                </p:oleObj>
              </mc:Choice>
              <mc:Fallback>
                <p:oleObj name="Equation" r:id="rId9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437" y="5330825"/>
                        <a:ext cx="39592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49863" y="5450887"/>
            <a:ext cx="362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total number of mistakes, aka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Gradient Descent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 descent is a first-order iterative optimization algorithm for finding the minimum of a function. </a:t>
            </a:r>
            <a:endParaRPr lang="en-US" sz="3200" dirty="0" smtClean="0"/>
          </a:p>
          <a:p>
            <a:r>
              <a:rPr lang="en-US" sz="3200" dirty="0" smtClean="0"/>
              <a:t>To </a:t>
            </a:r>
            <a:r>
              <a:rPr lang="en-US" sz="3200" dirty="0"/>
              <a:t>find a local minimum of a function using gradient descent, one takes steps proportional to the negative of the gradient (or approximate gradient) of the function at the current point.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6768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15762"/>
              </p:ext>
            </p:extLst>
          </p:nvPr>
        </p:nvGraphicFramePr>
        <p:xfrm>
          <a:off x="2352675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1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2675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137353"/>
              </p:ext>
            </p:extLst>
          </p:nvPr>
        </p:nvGraphicFramePr>
        <p:xfrm>
          <a:off x="1738313" y="5443538"/>
          <a:ext cx="3906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2" name="Equation" r:id="rId6" imgW="1917700" imgH="457200" progId="Equation.3">
                  <p:embed/>
                </p:oleObj>
              </mc:Choice>
              <mc:Fallback>
                <p:oleObj name="Equation" r:id="rId6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8313" y="5443538"/>
                        <a:ext cx="3906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07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3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2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66600"/>
              </p:ext>
            </p:extLst>
          </p:nvPr>
        </p:nvGraphicFramePr>
        <p:xfrm>
          <a:off x="974725" y="2141538"/>
          <a:ext cx="39100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1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725" y="2141538"/>
                        <a:ext cx="39100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74793" y="4149777"/>
            <a:ext cx="4701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How do we </a:t>
            </a:r>
            <a:r>
              <a:rPr lang="en-US" sz="2800" i="1" dirty="0" smtClean="0">
                <a:solidFill>
                  <a:srgbClr val="FF0000"/>
                </a:solidFill>
              </a:rPr>
              <a:t>minimize</a:t>
            </a:r>
            <a:r>
              <a:rPr lang="en-US" sz="2800" dirty="0" smtClean="0">
                <a:solidFill>
                  <a:srgbClr val="FF0000"/>
                </a:solidFill>
              </a:rPr>
              <a:t> a function?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Why is it hard for this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in one dimension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21820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9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time we change w such that the example is right/wrong the loss will increase/decrease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over all w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59900" y="5061466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9900" y="3126722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2648" y="2757390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7075" y="5458556"/>
            <a:ext cx="606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new feature we add (i.e. weights) adds another dimension to this space!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9900" y="3344333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5222" y="3344333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25222" y="3852333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75556" y="2757390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75556" y="2757390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1556" y="2757390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91556" y="4402667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22889" y="4402667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22889" y="4717344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73222" y="3126722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73223" y="3126722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559778" y="3126722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59779" y="4717344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23000" y="4853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06418"/>
              </p:ext>
            </p:extLst>
          </p:nvPr>
        </p:nvGraphicFramePr>
        <p:xfrm>
          <a:off x="2444750" y="1676400"/>
          <a:ext cx="271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0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676400"/>
                        <a:ext cx="27162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0/1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3523"/>
              </p:ext>
            </p:extLst>
          </p:nvPr>
        </p:nvGraphicFramePr>
        <p:xfrm>
          <a:off x="976313" y="2141538"/>
          <a:ext cx="39084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5" name="Equation" r:id="rId3" imgW="1917700" imgH="457200" progId="Equation.3">
                  <p:embed/>
                </p:oleObj>
              </mc:Choice>
              <mc:Fallback>
                <p:oleObj name="Equation" r:id="rId3" imgW="1917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2141538"/>
                        <a:ext cx="39084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5380" y="3323722"/>
            <a:ext cx="674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This turns out to be hard (in fact, NP-HARD </a:t>
            </a:r>
            <a:r>
              <a:rPr lang="en-US" sz="2800" dirty="0" smtClean="0">
                <a:solidFill>
                  <a:srgbClr val="0000FF"/>
                </a:solidFill>
                <a:sym typeface="Wingdings"/>
              </a:rPr>
              <a:t>)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7555" y="2141538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0/1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563" y="4002165"/>
            <a:ext cx="6950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small changes in any w can have large changes in the loss (the change isn’t continuous)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there can be many, many local minima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at any give point, we don’t have much information to direct us towards any minima</a:t>
            </a:r>
          </a:p>
        </p:txBody>
      </p:sp>
    </p:spTree>
    <p:extLst>
      <p:ext uri="{BB962C8B-B14F-4D97-AF65-F5344CB8AC3E}">
        <p14:creationId xmlns:p14="http://schemas.microsoft.com/office/powerpoint/2010/main" val="33763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61751" y="4073689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1751" y="2138945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4499" y="176961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61751" y="2356556"/>
            <a:ext cx="56532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7073" y="2356556"/>
            <a:ext cx="0" cy="508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7073" y="2864556"/>
            <a:ext cx="55033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77407" y="1769613"/>
            <a:ext cx="0" cy="109494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77407" y="1769613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93407" y="1769613"/>
            <a:ext cx="0" cy="16452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3407" y="3414890"/>
            <a:ext cx="931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24740" y="3414890"/>
            <a:ext cx="0" cy="324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24740" y="3729567"/>
            <a:ext cx="55033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475073" y="2138945"/>
            <a:ext cx="0" cy="15779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475074" y="2138945"/>
            <a:ext cx="1086555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1629" y="2138945"/>
            <a:ext cx="1" cy="16005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61630" y="3729567"/>
            <a:ext cx="52211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224851" y="386522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234555"/>
            <a:ext cx="77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property/properties do we want from our loss function?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manageable loss functions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832" y="4869555"/>
            <a:ext cx="734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Ideally, continues (i.e. differentiable) so we get an indication of direction of minimization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Only one minima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63978" y="3885130"/>
            <a:ext cx="728957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8349" y="363822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978" y="2576149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1764" y="2060753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2005526" y="2420926"/>
            <a:ext cx="4219222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7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Convex functions look something like: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63" y="2374898"/>
            <a:ext cx="3340100" cy="24384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627918" y="2977444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6556" y="5377893"/>
            <a:ext cx="7041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800" i="1" dirty="0" smtClean="0">
                <a:solidFill>
                  <a:srgbClr val="0000FF"/>
                </a:solidFill>
              </a:rPr>
              <a:t>above </a:t>
            </a:r>
            <a:r>
              <a:rPr lang="en-US" sz="2800" dirty="0" smtClean="0">
                <a:solidFill>
                  <a:srgbClr val="0000FF"/>
                </a:solidFill>
              </a:rPr>
              <a:t>the function</a:t>
            </a:r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74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For many applications, we really would like to minimize the 0/1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6600"/>
                </a:solidFill>
              </a:rPr>
              <a:t>surrogate loss function </a:t>
            </a:r>
            <a:r>
              <a:rPr lang="en-US" dirty="0" smtClean="0"/>
              <a:t>is a loss function that provides an upper bound on the actual loss function (in this case, 0/1)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We’d like to identify convex surrogate loss functions to make them easier to minimize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7974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826" y="3306337"/>
            <a:ext cx="4825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Ideas?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Some function that is a proxy for error, but is continuous and convex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7655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5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cost function in in conjunction with GD is called linear regression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2"/>
              </a:rPr>
              <a:t>Understanding and Calculating the Cost Function for Linear Regression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Machine Learning week 1: Cost Function, Gradient Descent and Univariate Linear Regression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522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8896"/>
              </p:ext>
            </p:extLst>
          </p:nvPr>
        </p:nvGraphicFramePr>
        <p:xfrm>
          <a:off x="3478388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4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388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7777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36680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958303"/>
              </p:ext>
            </p:extLst>
          </p:nvPr>
        </p:nvGraphicFramePr>
        <p:xfrm>
          <a:off x="3492499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5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499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7309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790775"/>
              </p:ext>
            </p:extLst>
          </p:nvPr>
        </p:nvGraphicFramePr>
        <p:xfrm>
          <a:off x="3583652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6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3652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2648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29093"/>
              </p:ext>
            </p:extLst>
          </p:nvPr>
        </p:nvGraphicFramePr>
        <p:xfrm>
          <a:off x="3583652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7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3652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14222" y="6108890"/>
            <a:ext cx="489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do these work?  What do they penalize?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loss functions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91092"/>
              </p:ext>
            </p:extLst>
          </p:nvPr>
        </p:nvGraphicFramePr>
        <p:xfrm>
          <a:off x="1409611" y="164689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0" name="Equation" r:id="rId4" imgW="1155700" imgH="241300" progId="Equation.3">
                  <p:embed/>
                </p:oleObj>
              </mc:Choice>
              <mc:Fallback>
                <p:oleObj name="Equation" r:id="rId4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611" y="164689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9960" y="1646893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0/1 loss: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28760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Squared loss: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43403"/>
              </p:ext>
            </p:extLst>
          </p:nvPr>
        </p:nvGraphicFramePr>
        <p:xfrm>
          <a:off x="1615986" y="2259191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1" name="Equation" r:id="rId6" imgW="1054100" imgH="228600" progId="Equation.3">
                  <p:embed/>
                </p:oleObj>
              </mc:Choice>
              <mc:Fallback>
                <p:oleObj name="Equation" r:id="rId6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5986" y="2259191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88346" y="1675267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Hinge: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501618"/>
              </p:ext>
            </p:extLst>
          </p:nvPr>
        </p:nvGraphicFramePr>
        <p:xfrm>
          <a:off x="5063595" y="1646893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2" name="Equation" r:id="rId8" imgW="1422400" imgH="203200" progId="Equation.3">
                  <p:embed/>
                </p:oleObj>
              </mc:Choice>
              <mc:Fallback>
                <p:oleObj name="Equation" r:id="rId8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3595" y="1646893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03105" y="2259191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Exponential: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73863"/>
              </p:ext>
            </p:extLst>
          </p:nvPr>
        </p:nvGraphicFramePr>
        <p:xfrm>
          <a:off x="5389874" y="2259191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3" name="Equation" r:id="rId10" imgW="1155700" imgH="203200" progId="Equation.3">
                  <p:embed/>
                </p:oleObj>
              </mc:Choice>
              <mc:Fallback>
                <p:oleObj name="Equation" r:id="rId10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9874" y="2259191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l="5062" t="5872"/>
          <a:stretch/>
        </p:blipFill>
        <p:spPr>
          <a:xfrm>
            <a:off x="1409612" y="2877406"/>
            <a:ext cx="6201052" cy="38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830"/>
              </p:ext>
            </p:extLst>
          </p:nvPr>
        </p:nvGraphicFramePr>
        <p:xfrm>
          <a:off x="2408442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8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8442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47343"/>
              </p:ext>
            </p:extLst>
          </p:nvPr>
        </p:nvGraphicFramePr>
        <p:xfrm>
          <a:off x="1725613" y="5443538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9" name="Equation" r:id="rId6" imgW="1930400" imgH="457200" progId="Equation.3">
                  <p:embed/>
                </p:oleObj>
              </mc:Choice>
              <mc:Fallback>
                <p:oleObj name="Equation" r:id="rId6" imgW="193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5613" y="5443538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 the </a:t>
            </a:r>
            <a:r>
              <a:rPr lang="en-US" sz="2400" dirty="0" smtClean="0">
                <a:solidFill>
                  <a:srgbClr val="FF0000"/>
                </a:solidFill>
              </a:rPr>
              <a:t>surrogate loss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9438" y="3795713"/>
            <a:ext cx="310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 a convex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urrogate loss 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848296"/>
              </p:ext>
            </p:extLst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30" name="Equation" r:id="rId8" imgW="1041400" imgH="330200" progId="Equation.3">
                  <p:embed/>
                </p:oleObj>
              </mc:Choice>
              <mc:Fallback>
                <p:oleObj name="Equation" r:id="rId8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8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70" y="21971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819" y="5102678"/>
            <a:ext cx="88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You’re blindfolded, but you can see out of the bottom of the blindfold to the ground right by your feet.  I drop you off somewhere and tell you that you’re in a convex shaped valley and escape is at the bottom/minimum.  How do you get out?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9000" y="5544445"/>
            <a:ext cx="495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do this for a function?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03420" y="400755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37791" y="376065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903420" y="269857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1206" y="218317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116530" y="255251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(i.e. direction to move) in that dimension</a:t>
            </a: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79444" y="4035779"/>
            <a:ext cx="155222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21262" y="3273741"/>
            <a:ext cx="1660071" cy="20461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21262" y="4728786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5633" y="448188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1262" y="3419805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9048" y="2904409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834372" y="3273741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79444" y="399344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844" y="41740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98355" y="4340579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64866" y="4535312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87821" y="463126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97888" y="4614336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approach: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580467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Partial derivatives give us the slope </a:t>
            </a:r>
            <a:r>
              <a:rPr lang="en-US" sz="2800" dirty="0">
                <a:solidFill>
                  <a:srgbClr val="000000"/>
                </a:solidFill>
              </a:rPr>
              <a:t>(i.e. direction to move) in </a:t>
            </a:r>
            <a:r>
              <a:rPr lang="en-US" sz="2800" dirty="0" smtClean="0">
                <a:solidFill>
                  <a:srgbClr val="000000"/>
                </a:solidFill>
              </a:rPr>
              <a:t>that dimension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Approach:</a:t>
            </a:r>
          </a:p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19" y="2792589"/>
            <a:ext cx="3336581" cy="23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08941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015067" y="5638800"/>
            <a:ext cx="214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this do?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5027"/>
              </p:ext>
            </p:extLst>
          </p:nvPr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1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rot="5400000" flipH="1" flipV="1">
            <a:off x="2895600" y="4876800"/>
            <a:ext cx="914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914400" y="5638800"/>
            <a:ext cx="578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learning rate (how much we want to move in the error direction, often this will change over time)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Linear models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84160"/>
            <a:ext cx="7772400" cy="16002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ea typeface="ＭＳ Ｐゴシック" pitchFamily="-110" charset="-128"/>
                <a:cs typeface="ＭＳ Ｐゴシック" pitchFamily="-110" charset="-128"/>
              </a:rPr>
              <a:t>A strong high-bias assumption is </a:t>
            </a:r>
            <a:r>
              <a:rPr lang="en-US" sz="2400" i="1" dirty="0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linear </a:t>
            </a:r>
            <a:r>
              <a:rPr lang="en-US" sz="2400" i="1" dirty="0" err="1">
                <a:solidFill>
                  <a:srgbClr val="FF6600"/>
                </a:solidFill>
                <a:ea typeface="ＭＳ Ｐゴシック" pitchFamily="-110" charset="-128"/>
                <a:cs typeface="ＭＳ Ｐゴシック" pitchFamily="-110" charset="-128"/>
              </a:rPr>
              <a:t>separability</a:t>
            </a:r>
            <a:r>
              <a:rPr lang="en-US" sz="2400" dirty="0" smtClean="0">
                <a:ea typeface="ＭＳ Ｐゴシック" pitchFamily="-110" charset="-128"/>
                <a:cs typeface="ＭＳ Ｐゴシック" pitchFamily="-110" charset="-128"/>
              </a:rPr>
              <a:t>:</a:t>
            </a:r>
            <a:endParaRPr lang="en-US" sz="2400" dirty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/>
            <a:r>
              <a:rPr lang="en-US" sz="2400" dirty="0"/>
              <a:t>in 2 dimensions, can separate classes by a line</a:t>
            </a:r>
          </a:p>
          <a:p>
            <a:pPr lvl="1" eaLnBrk="1" hangingPunct="1"/>
            <a:r>
              <a:rPr lang="en-US" sz="2400" dirty="0"/>
              <a:t>in higher dimensions, need </a:t>
            </a:r>
            <a:r>
              <a:rPr lang="en-US" sz="2400" dirty="0" err="1" smtClean="0"/>
              <a:t>hyperplanes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800" dirty="0"/>
          </a:p>
          <a:p>
            <a:pPr marL="4572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>
                <a:solidFill>
                  <a:srgbClr val="FF6600"/>
                </a:solidFill>
              </a:rPr>
              <a:t>linear model </a:t>
            </a:r>
            <a:r>
              <a:rPr lang="en-US" sz="2400" dirty="0" smtClean="0"/>
              <a:t>is a model that assumes the data is linearly separable</a:t>
            </a:r>
            <a:endParaRPr lang="en-US" sz="2400" dirty="0"/>
          </a:p>
        </p:txBody>
      </p:sp>
      <p:sp>
        <p:nvSpPr>
          <p:cNvPr id="43015" name="Oval 28"/>
          <p:cNvSpPr>
            <a:spLocks noChangeArrowheads="1"/>
          </p:cNvSpPr>
          <p:nvPr/>
        </p:nvSpPr>
        <p:spPr bwMode="auto">
          <a:xfrm>
            <a:off x="3018905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Oval 29"/>
          <p:cNvSpPr>
            <a:spLocks noChangeArrowheads="1"/>
          </p:cNvSpPr>
          <p:nvPr/>
        </p:nvSpPr>
        <p:spPr bwMode="auto">
          <a:xfrm>
            <a:off x="4465320" y="49354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Oval 31"/>
          <p:cNvSpPr>
            <a:spLocks noChangeArrowheads="1"/>
          </p:cNvSpPr>
          <p:nvPr/>
        </p:nvSpPr>
        <p:spPr bwMode="auto">
          <a:xfrm>
            <a:off x="3118658" y="484335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Oval 32"/>
          <p:cNvSpPr>
            <a:spLocks noChangeArrowheads="1"/>
          </p:cNvSpPr>
          <p:nvPr/>
        </p:nvSpPr>
        <p:spPr bwMode="auto">
          <a:xfrm>
            <a:off x="3218411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0" name="Oval 33"/>
          <p:cNvSpPr>
            <a:spLocks noChangeArrowheads="1"/>
          </p:cNvSpPr>
          <p:nvPr/>
        </p:nvSpPr>
        <p:spPr bwMode="auto">
          <a:xfrm>
            <a:off x="3816927" y="452109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1" name="Oval 34"/>
          <p:cNvSpPr>
            <a:spLocks noChangeArrowheads="1"/>
          </p:cNvSpPr>
          <p:nvPr/>
        </p:nvSpPr>
        <p:spPr bwMode="auto">
          <a:xfrm>
            <a:off x="2819400" y="51195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2" name="Oval 35"/>
          <p:cNvSpPr>
            <a:spLocks noChangeArrowheads="1"/>
          </p:cNvSpPr>
          <p:nvPr/>
        </p:nvSpPr>
        <p:spPr bwMode="auto">
          <a:xfrm>
            <a:off x="3517669" y="4981472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3" name="Oval 36"/>
          <p:cNvSpPr>
            <a:spLocks noChangeArrowheads="1"/>
          </p:cNvSpPr>
          <p:nvPr/>
        </p:nvSpPr>
        <p:spPr bwMode="auto">
          <a:xfrm>
            <a:off x="3966556" y="47512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4" name="Oval 37"/>
          <p:cNvSpPr>
            <a:spLocks noChangeArrowheads="1"/>
          </p:cNvSpPr>
          <p:nvPr/>
        </p:nvSpPr>
        <p:spPr bwMode="auto">
          <a:xfrm>
            <a:off x="3717175" y="548788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5" name="Oval 38"/>
          <p:cNvSpPr>
            <a:spLocks noChangeArrowheads="1"/>
          </p:cNvSpPr>
          <p:nvPr/>
        </p:nvSpPr>
        <p:spPr bwMode="auto">
          <a:xfrm>
            <a:off x="4565073" y="43829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6" name="Oval 39"/>
          <p:cNvSpPr>
            <a:spLocks noChangeArrowheads="1"/>
          </p:cNvSpPr>
          <p:nvPr/>
        </p:nvSpPr>
        <p:spPr bwMode="auto">
          <a:xfrm>
            <a:off x="4664825" y="53037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7" name="Oval 40"/>
          <p:cNvSpPr>
            <a:spLocks noChangeArrowheads="1"/>
          </p:cNvSpPr>
          <p:nvPr/>
        </p:nvSpPr>
        <p:spPr bwMode="auto">
          <a:xfrm>
            <a:off x="4764578" y="45671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8" name="Oval 41"/>
          <p:cNvSpPr>
            <a:spLocks noChangeArrowheads="1"/>
          </p:cNvSpPr>
          <p:nvPr/>
        </p:nvSpPr>
        <p:spPr bwMode="auto">
          <a:xfrm>
            <a:off x="5462847" y="465920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29" name="Oval 42"/>
          <p:cNvSpPr>
            <a:spLocks noChangeArrowheads="1"/>
          </p:cNvSpPr>
          <p:nvPr/>
        </p:nvSpPr>
        <p:spPr bwMode="auto">
          <a:xfrm>
            <a:off x="4964084" y="475128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47"/>
          <p:cNvSpPr>
            <a:spLocks noChangeShapeType="1"/>
          </p:cNvSpPr>
          <p:nvPr/>
        </p:nvSpPr>
        <p:spPr bwMode="auto">
          <a:xfrm flipH="1">
            <a:off x="4191000" y="4154384"/>
            <a:ext cx="76200" cy="2514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Oval 29"/>
          <p:cNvSpPr>
            <a:spLocks noChangeArrowheads="1"/>
          </p:cNvSpPr>
          <p:nvPr/>
        </p:nvSpPr>
        <p:spPr bwMode="auto">
          <a:xfrm>
            <a:off x="4672944" y="55663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38"/>
          <p:cNvSpPr>
            <a:spLocks noChangeArrowheads="1"/>
          </p:cNvSpPr>
          <p:nvPr/>
        </p:nvSpPr>
        <p:spPr bwMode="auto">
          <a:xfrm>
            <a:off x="4772697" y="50139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39"/>
          <p:cNvSpPr>
            <a:spLocks noChangeArrowheads="1"/>
          </p:cNvSpPr>
          <p:nvPr/>
        </p:nvSpPr>
        <p:spPr bwMode="auto">
          <a:xfrm>
            <a:off x="4467473" y="593466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40"/>
          <p:cNvSpPr>
            <a:spLocks noChangeArrowheads="1"/>
          </p:cNvSpPr>
          <p:nvPr/>
        </p:nvSpPr>
        <p:spPr bwMode="auto">
          <a:xfrm>
            <a:off x="5009018" y="50692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41"/>
          <p:cNvSpPr>
            <a:spLocks noChangeArrowheads="1"/>
          </p:cNvSpPr>
          <p:nvPr/>
        </p:nvSpPr>
        <p:spPr bwMode="auto">
          <a:xfrm>
            <a:off x="5578431" y="525332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171708" y="538221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auto">
          <a:xfrm>
            <a:off x="4977338" y="56633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41"/>
          <p:cNvSpPr>
            <a:spLocks noChangeArrowheads="1"/>
          </p:cNvSpPr>
          <p:nvPr/>
        </p:nvSpPr>
        <p:spPr bwMode="auto">
          <a:xfrm>
            <a:off x="5546751" y="5847449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42"/>
          <p:cNvSpPr>
            <a:spLocks noChangeArrowheads="1"/>
          </p:cNvSpPr>
          <p:nvPr/>
        </p:nvSpPr>
        <p:spPr bwMode="auto">
          <a:xfrm>
            <a:off x="5140028" y="5976334"/>
            <a:ext cx="99753" cy="920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2976530" y="556631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3076283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677272" y="58425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5541" y="570442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575047" y="6210839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980023" y="5713904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638389" y="5930447"/>
            <a:ext cx="99753" cy="92075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7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77412"/>
              </p:ext>
            </p:extLst>
          </p:nvPr>
        </p:nvGraphicFramePr>
        <p:xfrm>
          <a:off x="2460625" y="1831975"/>
          <a:ext cx="349408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0" name="Equation" r:id="rId3" imgW="1714500" imgH="469900" progId="Equation.3">
                  <p:embed/>
                </p:oleObj>
              </mc:Choice>
              <mc:Fallback>
                <p:oleObj name="Equation" r:id="rId3" imgW="1714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25" y="1831975"/>
                        <a:ext cx="3494088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121542"/>
              </p:ext>
            </p:extLst>
          </p:nvPr>
        </p:nvGraphicFramePr>
        <p:xfrm>
          <a:off x="1095375" y="1882775"/>
          <a:ext cx="11382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1" name="Equation" r:id="rId5" imgW="558800" imgH="444500" progId="Equation.3">
                  <p:embed/>
                </p:oleObj>
              </mc:Choice>
              <mc:Fallback>
                <p:oleObj name="Equation" r:id="rId5" imgW="558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75" y="1882775"/>
                        <a:ext cx="11382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79522"/>
              </p:ext>
            </p:extLst>
          </p:nvPr>
        </p:nvGraphicFramePr>
        <p:xfrm>
          <a:off x="2460625" y="2998788"/>
          <a:ext cx="5229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2" name="Equation" r:id="rId7" imgW="2565400" imgH="469900" progId="Equation.3">
                  <p:embed/>
                </p:oleObj>
              </mc:Choice>
              <mc:Fallback>
                <p:oleObj name="Equation" r:id="rId7" imgW="2565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0625" y="2998788"/>
                        <a:ext cx="522922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5612"/>
              </p:ext>
            </p:extLst>
          </p:nvPr>
        </p:nvGraphicFramePr>
        <p:xfrm>
          <a:off x="2460625" y="4178300"/>
          <a:ext cx="36512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3" name="Equation" r:id="rId9" imgW="1790700" imgH="457200" progId="Equation.3">
                  <p:embed/>
                </p:oleObj>
              </mc:Choice>
              <mc:Fallback>
                <p:oleObj name="Equation" r:id="rId9" imgW="179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0625" y="4178300"/>
                        <a:ext cx="36512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7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6915"/>
              </p:ext>
            </p:extLst>
          </p:nvPr>
        </p:nvGraphicFramePr>
        <p:xfrm>
          <a:off x="2041525" y="4194175"/>
          <a:ext cx="46894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4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4194175"/>
                        <a:ext cx="4689475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1667" y="5658556"/>
            <a:ext cx="2507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doing?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update rule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50226"/>
              </p:ext>
            </p:extLst>
          </p:nvPr>
        </p:nvGraphicFramePr>
        <p:xfrm>
          <a:off x="849313" y="1738313"/>
          <a:ext cx="46894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6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738313"/>
                        <a:ext cx="4689475" cy="941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2605"/>
              </p:ext>
            </p:extLst>
          </p:nvPr>
        </p:nvGraphicFramePr>
        <p:xfrm>
          <a:off x="1743075" y="4027488"/>
          <a:ext cx="43227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7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4027488"/>
                        <a:ext cx="4322763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4889" y="3326221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each example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3758" y="2949223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81112" y="5023556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4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6717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6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87540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7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23199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8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189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9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4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1319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3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000" y="3795888"/>
            <a:ext cx="327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When is this large/small?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1"/>
            <a:ext cx="973666" cy="846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889" y="31326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34734" y="320040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141306" y="2066751"/>
            <a:ext cx="512749" cy="11336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61444" y="2066749"/>
            <a:ext cx="762870" cy="10659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constant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457240"/>
              </p:ext>
            </p:extLst>
          </p:nvPr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5" name="Equation" r:id="rId3" imgW="1485900" imgH="215900" progId="Equation.3">
                  <p:embed/>
                </p:oleObj>
              </mc:Choice>
              <mc:Fallback>
                <p:oleObj name="Equation" r:id="rId3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2"/>
            <a:ext cx="451555" cy="410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951" y="255811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0912" y="258351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14889" y="2066751"/>
            <a:ext cx="239166" cy="473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1121" y="3682957"/>
            <a:ext cx="461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they’re the same sign, as the predicted gets larger there update gets smaller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they’re different, the more different they are, the bigger the update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482" t="12716" r="15913" b="10577"/>
          <a:stretch/>
        </p:blipFill>
        <p:spPr>
          <a:xfrm>
            <a:off x="165454" y="3486625"/>
            <a:ext cx="4092222" cy="31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7836" y="4212146"/>
            <a:ext cx="4171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calculated on?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Is this what we want to optimize?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1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for each training example (</a:t>
            </a:r>
            <a:r>
              <a:rPr lang="en-US" sz="2000" i="1" dirty="0" smtClean="0"/>
              <a:t>f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, f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, …,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m</a:t>
            </a:r>
            <a:r>
              <a:rPr lang="en-US" sz="2000" dirty="0" smtClean="0"/>
              <a:t>, label):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</a:t>
            </a:r>
            <a:r>
              <a:rPr lang="en-US" sz="2000" i="1" dirty="0" smtClean="0"/>
              <a:t>prediction * label </a:t>
            </a:r>
            <a:r>
              <a:rPr lang="en-US" sz="20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for each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= </a:t>
            </a:r>
            <a:r>
              <a:rPr lang="en-US" sz="2000" i="1" dirty="0" err="1" smtClean="0"/>
              <a:t>w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*label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i="1" dirty="0" smtClean="0"/>
              <a:t>b</a:t>
            </a:r>
            <a:r>
              <a:rPr lang="en-US" sz="2000" dirty="0" smtClean="0"/>
              <a:t> = </a:t>
            </a:r>
            <a:r>
              <a:rPr lang="en-US" sz="2000" i="1" dirty="0" smtClean="0"/>
              <a:t>b</a:t>
            </a:r>
            <a:r>
              <a:rPr lang="en-US" sz="2000" dirty="0" smtClean="0"/>
              <a:t> + label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686696"/>
              </p:ext>
            </p:extLst>
          </p:nvPr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7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00593"/>
              </p:ext>
            </p:extLst>
          </p:nvPr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8" name="Equation" r:id="rId5" imgW="2095500" imgH="228600" progId="Equation.3">
                  <p:embed/>
                </p:oleObj>
              </mc:Choice>
              <mc:Fallback>
                <p:oleObj name="Equation" r:id="rId5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84608"/>
              </p:ext>
            </p:extLst>
          </p:nvPr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9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219085"/>
              </p:ext>
            </p:extLst>
          </p:nvPr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0" name="Equation" r:id="rId9" imgW="1485900" imgH="215900" progId="Equation.3">
                  <p:embed/>
                </p:oleObj>
              </mc:Choice>
              <mc:Fallback>
                <p:oleObj name="Equation" r:id="rId9" imgW="148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03111" y="3330222"/>
            <a:ext cx="4910666" cy="141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0493" y="3599722"/>
            <a:ext cx="441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for gradient descent, we always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concern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5" name="Equation" r:id="rId3" imgW="1930400" imgH="457200" progId="Equation.3">
                  <p:embed/>
                </p:oleObj>
              </mc:Choice>
              <mc:Fallback>
                <p:oleObj name="Equation" r:id="rId3" imgW="19304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4304" y="3282409"/>
            <a:ext cx="517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We’re calculating this on the </a:t>
            </a:r>
            <a:r>
              <a:rPr lang="en-US" sz="2400" b="1" dirty="0" smtClean="0">
                <a:solidFill>
                  <a:srgbClr val="0000FF"/>
                </a:solidFill>
              </a:rPr>
              <a:t>training set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 still need to be careful about </a:t>
            </a:r>
            <a:r>
              <a:rPr lang="en-US" sz="2400" dirty="0" err="1" smtClean="0">
                <a:solidFill>
                  <a:srgbClr val="0000FF"/>
                </a:solidFill>
              </a:rPr>
              <a:t>overfitting</a:t>
            </a:r>
            <a:r>
              <a:rPr lang="en-US" sz="2400" dirty="0" smtClean="0">
                <a:solidFill>
                  <a:srgbClr val="0000FF"/>
                </a:solidFill>
              </a:rPr>
              <a:t>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 min </a:t>
            </a:r>
            <a:r>
              <a:rPr lang="en-US" sz="2400" dirty="0" err="1" smtClean="0">
                <a:solidFill>
                  <a:srgbClr val="0000FF"/>
                </a:solidFill>
              </a:rPr>
              <a:t>w,b</a:t>
            </a:r>
            <a:r>
              <a:rPr lang="en-US" sz="2400" dirty="0" smtClean="0">
                <a:solidFill>
                  <a:srgbClr val="0000FF"/>
                </a:solidFill>
              </a:rPr>
              <a:t> on the training set is generally NOT the min for the test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7667" y="6180667"/>
            <a:ext cx="701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did we deal with this for the perceptron algorithm?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896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Model-based machine learning: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define a model, objective function (i.e. loss function), minimization algorithm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 minimization algorithm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require that our loss function is convex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make small updates towards lower losses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Perceptron learning algorithm: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gradient descent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exponential loss function (modulo a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3746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linear model in </a:t>
            </a:r>
            <a:r>
              <a:rPr lang="en-US" i="1" dirty="0" smtClean="0"/>
              <a:t>n</a:t>
            </a:r>
            <a:r>
              <a:rPr lang="en-US" dirty="0" smtClean="0"/>
              <a:t>-dimensional space (i.e. </a:t>
            </a:r>
            <a:r>
              <a:rPr lang="en-US" i="1" dirty="0" smtClean="0"/>
              <a:t>n</a:t>
            </a:r>
            <a:r>
              <a:rPr lang="en-US" dirty="0" smtClean="0"/>
              <a:t> features) is define by </a:t>
            </a:r>
            <a:r>
              <a:rPr lang="en-US" i="1" dirty="0" smtClean="0"/>
              <a:t>n+</a:t>
            </a:r>
            <a:r>
              <a:rPr lang="en-US" dirty="0" smtClean="0"/>
              <a:t>1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two dimensions, a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three dimensions, a plane: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i="1" dirty="0"/>
              <a:t>m</a:t>
            </a:r>
            <a:r>
              <a:rPr lang="en-US" dirty="0" smtClean="0"/>
              <a:t>-dimensions, a </a:t>
            </a:r>
            <a:r>
              <a:rPr lang="en-US" i="1" dirty="0" err="1" smtClean="0"/>
              <a:t>hyperplane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57479"/>
              </p:ext>
            </p:extLst>
          </p:nvPr>
        </p:nvGraphicFramePr>
        <p:xfrm>
          <a:off x="1547664" y="3581212"/>
          <a:ext cx="28209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" name="Equation" r:id="rId3" imgW="1130300" imgH="203200" progId="Equation.3">
                  <p:embed/>
                </p:oleObj>
              </mc:Choice>
              <mc:Fallback>
                <p:oleObj name="Equation" r:id="rId3" imgW="1130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3581212"/>
                        <a:ext cx="28209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2863" y="3603277"/>
            <a:ext cx="170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b = -a)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668404"/>
              </p:ext>
            </p:extLst>
          </p:nvPr>
        </p:nvGraphicFramePr>
        <p:xfrm>
          <a:off x="1547664" y="4678174"/>
          <a:ext cx="38036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" name="Equation" r:id="rId5" imgW="1524000" imgH="215900" progId="Equation.3">
                  <p:embed/>
                </p:oleObj>
              </mc:Choice>
              <mc:Fallback>
                <p:oleObj name="Equation" r:id="rId5" imgW="152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664" y="4678174"/>
                        <a:ext cx="380365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233087"/>
              </p:ext>
            </p:extLst>
          </p:nvPr>
        </p:nvGraphicFramePr>
        <p:xfrm>
          <a:off x="1484313" y="570071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"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4313" y="570071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211" y="5912548"/>
            <a:ext cx="896789" cy="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https://youtu.be/Gbz8RljxIHo</a:t>
            </a:r>
            <a:endParaRPr lang="en-US" dirty="0" smtClean="0"/>
          </a:p>
          <a:p>
            <a:endParaRPr lang="en-US" dirty="0"/>
          </a:p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youtu.be/sDv4f4s2SB8</a:t>
            </a:r>
            <a:r>
              <a:rPr lang="en-US" dirty="0" smtClean="0">
                <a:hlinkClick r:id="rId3"/>
              </a:rPr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8739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2021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github.com/FurkanGozukara/CSE419_2021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11 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Regularization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6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Overfitting revisited: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93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regularizer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is an additional criteria to the loss function to make sure that we don’t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called a </a:t>
            </a:r>
            <a:r>
              <a:rPr lang="en-US" dirty="0" err="1" smtClean="0"/>
              <a:t>regularizer</a:t>
            </a:r>
            <a:r>
              <a:rPr lang="en-US" dirty="0" smtClean="0"/>
              <a:t> since it tries to keep the parameters more normal/regular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is a bias on the model forces the learning to prefer certain types of weights over others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36675" y="5278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9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5278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3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8334" y="3259666"/>
            <a:ext cx="5630333" cy="23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 we allow all possible weights?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Any preferences?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What makes for a “simpler” model for a linear model?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22" y="2878666"/>
            <a:ext cx="8356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Generally, we don’t want huge weights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weights are large, a small change in a feature can result in a large change in the prediction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Also gives too much weight to any one feature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Might also prefer weights of 0 for features that aren’t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67" y="6106187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7"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2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028" y="2862524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85786" y="3881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6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786" y="3881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50556" y="4148667"/>
            <a:ext cx="2167643" cy="409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7" name="Equation" r:id="rId5" imgW="1041400" imgH="330200" progId="Equation.3">
                  <p:embed/>
                </p:oleObj>
              </mc:Choice>
              <mc:Fallback>
                <p:oleObj name="Equation" r:id="rId5" imgW="1041400" imgH="330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783667"/>
            <a:ext cx="481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the difference between these?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0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1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648" y="5014499"/>
            <a:ext cx="589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weights penalizes large values more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 of weights will penalize small values more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squared weights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4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5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0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801" y="2029444"/>
            <a:ext cx="355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weights (1-norm)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2263"/>
            <a:ext cx="40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sum of the squared weights </a:t>
            </a:r>
            <a:br>
              <a:rPr lang="en-US" sz="2400" dirty="0" smtClean="0"/>
            </a:br>
            <a:r>
              <a:rPr lang="en-US" sz="2400" dirty="0" smtClean="0"/>
              <a:t>(2-norm)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6113" y="5105078"/>
            <a:ext cx="105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p-norm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79763" y="479583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3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9763" y="479583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12480" y="5934075"/>
            <a:ext cx="6802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Smaller values of p (p &lt; 2) encourage sparser vectors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Larger values of p discourage large weights more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53758" y="4487334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4" name="Equation" r:id="rId5" imgW="965200" imgH="406400" progId="Equation.3">
                  <p:embed/>
                </p:oleObj>
              </mc:Choice>
              <mc:Fallback>
                <p:oleObj name="Equation" r:id="rId5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5" name="Equation" r:id="rId7" imgW="1143000" imgH="469900" progId="Equation.3">
                  <p:embed/>
                </p:oleObj>
              </mc:Choice>
              <mc:Fallback>
                <p:oleObj name="Equation" r:id="rId7" imgW="1143000" imgH="469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2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9993" y="1706222"/>
            <a:ext cx="4628444" cy="2794001"/>
            <a:chOff x="176389" y="1876777"/>
            <a:chExt cx="4628444" cy="279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43865"/>
            <a:stretch/>
          </p:blipFill>
          <p:spPr>
            <a:xfrm>
              <a:off x="176389" y="1876777"/>
              <a:ext cx="4600222" cy="25823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222" y="4078111"/>
              <a:ext cx="4268611" cy="5926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0333" y="4064000"/>
              <a:ext cx="410633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515671" y="2084400"/>
            <a:ext cx="1717322" cy="17808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1330" y="289155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99782" y="396033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573889" y="2691501"/>
            <a:ext cx="280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lines indicate penalty = 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5671" y="4997836"/>
            <a:ext cx="328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if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0.5</a:t>
            </a:r>
            <a:endParaRPr lang="en-US" sz="2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64581" y="4362221"/>
          <a:ext cx="15381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8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066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for each training example (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f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m</a:t>
            </a:r>
            <a:r>
              <a:rPr lang="en-US" sz="2400" dirty="0" smtClean="0"/>
              <a:t>, label):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if </a:t>
            </a:r>
            <a:r>
              <a:rPr lang="en-US" sz="2400" i="1" dirty="0" smtClean="0"/>
              <a:t>prediction * label </a:t>
            </a:r>
            <a:r>
              <a:rPr lang="en-US" sz="2400" dirty="0" smtClean="0"/>
              <a:t>≤ 0:  // they don’t agree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for each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= </a:t>
            </a:r>
            <a:r>
              <a:rPr lang="en-US" sz="2400" i="1" dirty="0" err="1" smtClean="0"/>
              <a:t>w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 + </a:t>
            </a:r>
            <a:r>
              <a:rPr lang="en-US" sz="2400" i="1" dirty="0" err="1" smtClean="0"/>
              <a:t>f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*label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i="1" dirty="0" smtClean="0"/>
              <a:t>b</a:t>
            </a:r>
            <a:r>
              <a:rPr lang="en-US" sz="2400" dirty="0" smtClean="0"/>
              <a:t> = </a:t>
            </a:r>
            <a:r>
              <a:rPr lang="en-US" sz="2400" i="1" dirty="0" smtClean="0"/>
              <a:t>b</a:t>
            </a:r>
            <a:r>
              <a:rPr lang="en-US" sz="2400" dirty="0" smtClean="0"/>
              <a:t> + label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0630"/>
              </p:ext>
            </p:extLst>
          </p:nvPr>
        </p:nvGraphicFramePr>
        <p:xfrm>
          <a:off x="1163638" y="2471738"/>
          <a:ext cx="3151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Equation" r:id="rId3" imgW="1600200" imgH="330200" progId="Equation.3">
                  <p:embed/>
                </p:oleObj>
              </mc:Choice>
              <mc:Fallback>
                <p:oleObj name="Equation" r:id="rId3" imgW="1600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2471738"/>
                        <a:ext cx="3151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7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visualized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876777"/>
            <a:ext cx="4600222" cy="4600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2074333"/>
            <a:ext cx="368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p-norms penalize larger weights</a:t>
            </a:r>
          </a:p>
          <a:p>
            <a:endParaRPr lang="en-US" sz="2400" dirty="0"/>
          </a:p>
          <a:p>
            <a:r>
              <a:rPr lang="en-US" sz="2400" dirty="0" smtClean="0"/>
              <a:t>p &lt; 2 tends to create sparse (i.e. lots of 0 weights)</a:t>
            </a:r>
          </a:p>
          <a:p>
            <a:endParaRPr lang="en-US" sz="2400" dirty="0"/>
          </a:p>
          <a:p>
            <a:r>
              <a:rPr lang="en-US" sz="2400" dirty="0" smtClean="0"/>
              <a:t>p &gt; 2 tends to like similar weights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3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7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78013" y="3795713"/>
          <a:ext cx="3779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8" name="Equation" r:id="rId6" imgW="1854200" imgH="457200" progId="Equation.3">
                  <p:embed/>
                </p:oleObj>
              </mc:Choice>
              <mc:Fallback>
                <p:oleObj name="Equation" r:id="rId6" imgW="1854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8013" y="3795713"/>
                        <a:ext cx="3779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33538" y="5443538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9" name="Equation" r:id="rId8" imgW="2451100" imgH="457200" progId="Equation.3">
                  <p:embed/>
                </p:oleObj>
              </mc:Choice>
              <mc:Fallback>
                <p:oleObj name="Equation" r:id="rId8" imgW="24511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3538" y="5443538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979" y="1740718"/>
            <a:ext cx="56303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6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7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45195"/>
            <a:ext cx="409223" cy="3434952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0777" y="595317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convex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3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revisited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612648" y="2144888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3285" y="2695222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33574" y="3256844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5"/>
            <a:endCxn id="7" idx="1"/>
          </p:cNvCxnSpPr>
          <p:nvPr/>
        </p:nvCxnSpPr>
        <p:spPr>
          <a:xfrm>
            <a:off x="917597" y="2779534"/>
            <a:ext cx="830443" cy="49177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556" y="4106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5937" y="2440313"/>
            <a:ext cx="61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 definition: The line segment between any two points on the function is </a:t>
            </a:r>
            <a:r>
              <a:rPr lang="en-US" sz="2400" i="1" dirty="0" smtClean="0">
                <a:solidFill>
                  <a:srgbClr val="0000FF"/>
                </a:solidFill>
              </a:rPr>
              <a:t>above </a:t>
            </a:r>
            <a:r>
              <a:rPr lang="en-US" sz="2400" dirty="0" smtClean="0">
                <a:solidFill>
                  <a:srgbClr val="0000FF"/>
                </a:solidFill>
              </a:rPr>
              <a:t>the function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556" y="3921667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256618" y="4475665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5" name="Equation" r:id="rId4" imgW="3009900" imgH="203200" progId="Equation.3">
                  <p:embed/>
                </p:oleObj>
              </mc:Choice>
              <mc:Fallback>
                <p:oleObj name="Equation" r:id="rId4" imgW="3009900" imgH="203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618" y="4475665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2873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of the function at some point between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10051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value at some point on the </a:t>
            </a:r>
            <a:r>
              <a:rPr lang="en-US" sz="2400" b="1" dirty="0" smtClean="0"/>
              <a:t>line segment </a:t>
            </a:r>
            <a:r>
              <a:rPr lang="en-US" sz="2400" dirty="0" smtClean="0"/>
              <a:t>between  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9075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Claim: 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convex functions then so is the function z=</a:t>
            </a:r>
            <a:r>
              <a:rPr lang="en-US" i="1" dirty="0" err="1" smtClean="0"/>
              <a:t>f+g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44709" y="5423388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4" name="Equation" r:id="rId3" imgW="3009900" imgH="203200" progId="Equation.3">
                  <p:embed/>
                </p:oleObj>
              </mc:Choice>
              <mc:Fallback>
                <p:oleObj name="Equation" r:id="rId3" imgW="3009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709" y="5423388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759" y="4961723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Mathematically, </a:t>
            </a:r>
            <a:r>
              <a:rPr lang="en-US" sz="2400" i="1" dirty="0" smtClean="0"/>
              <a:t>f</a:t>
            </a:r>
            <a:r>
              <a:rPr lang="en-US" sz="2400" dirty="0" smtClean="0"/>
              <a:t> is convex if for all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x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6265" y="3096778"/>
            <a:ext cx="106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Prove: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1872" y="3659162"/>
          <a:ext cx="6921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5" name="Equation" r:id="rId5" imgW="2946400" imgH="203200" progId="Equation.3">
                  <p:embed/>
                </p:oleObj>
              </mc:Choice>
              <mc:Fallback>
                <p:oleObj name="Equation" r:id="rId5" imgW="2946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1872" y="3659162"/>
                        <a:ext cx="6921500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12648" y="4741333"/>
            <a:ext cx="77834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convex functions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05557" y="2052812"/>
          <a:ext cx="73088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23" name="Equation" r:id="rId4" imgW="3111500" imgH="203200" progId="Equation.3">
                  <p:embed/>
                </p:oleObj>
              </mc:Choice>
              <mc:Fallback>
                <p:oleObj name="Equation" r:id="rId4" imgW="31115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57" y="2052812"/>
                        <a:ext cx="73088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0445" y="2705981"/>
          <a:ext cx="8593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24" name="Equation" r:id="rId6" imgW="3657600" imgH="203200" progId="Equation.3">
                  <p:embed/>
                </p:oleObj>
              </mc:Choice>
              <mc:Fallback>
                <p:oleObj name="Equation" r:id="rId6" imgW="36576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445" y="2705981"/>
                        <a:ext cx="8593138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39747" y="3223330"/>
          <a:ext cx="59674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25" name="Equation" r:id="rId8" imgW="2540000" imgH="203200" progId="Equation.3">
                  <p:embed/>
                </p:oleObj>
              </mc:Choice>
              <mc:Fallback>
                <p:oleObj name="Equation" r:id="rId8" imgW="2540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9747" y="3223330"/>
                        <a:ext cx="5967412" cy="4778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38669" y="3676500"/>
            <a:ext cx="6545436" cy="1522468"/>
            <a:chOff x="338669" y="3676500"/>
            <a:chExt cx="6545436" cy="1522468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573917" y="4162331"/>
            <a:ext cx="5310188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26" name="Equation" r:id="rId10" imgW="2260600" imgH="203200" progId="Equation.3">
                    <p:embed/>
                  </p:oleObj>
                </mc:Choice>
                <mc:Fallback>
                  <p:oleObj name="Equation" r:id="rId10" imgW="22606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73917" y="4162331"/>
                          <a:ext cx="5310188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602493" y="4721131"/>
            <a:ext cx="528161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27" name="Equation" r:id="rId12" imgW="2247900" imgH="203200" progId="Equation.3">
                    <p:embed/>
                  </p:oleObj>
                </mc:Choice>
                <mc:Fallback>
                  <p:oleObj name="Equation" r:id="rId12" imgW="2247900" imgH="20320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02493" y="4721131"/>
                          <a:ext cx="5281612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38669" y="3676500"/>
              <a:ext cx="2173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Then, given that:</a:t>
              </a:r>
              <a:endParaRPr 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446" y="1580445"/>
            <a:ext cx="510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definition of the sum of two functions: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8669" y="5195723"/>
            <a:ext cx="8462961" cy="980292"/>
            <a:chOff x="338669" y="5195723"/>
            <a:chExt cx="8462961" cy="980292"/>
          </a:xfrm>
        </p:grpSpPr>
        <p:sp>
          <p:nvSpPr>
            <p:cNvPr id="16" name="TextBox 15"/>
            <p:cNvSpPr txBox="1"/>
            <p:nvPr/>
          </p:nvSpPr>
          <p:spPr>
            <a:xfrm>
              <a:off x="338669" y="5195723"/>
              <a:ext cx="1393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We know:</a:t>
              </a:r>
              <a:endParaRPr lang="en-US" sz="2400" dirty="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606780" y="5811449"/>
            <a:ext cx="8194850" cy="364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28" name="Equation" r:id="rId14" imgW="4572000" imgH="203200" progId="Equation.3">
                    <p:embed/>
                  </p:oleObj>
                </mc:Choice>
                <mc:Fallback>
                  <p:oleObj name="Equation" r:id="rId14" imgW="45720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6780" y="5811449"/>
                          <a:ext cx="8194850" cy="364566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60715" y="6260682"/>
            <a:ext cx="5922608" cy="477837"/>
            <a:chOff x="360715" y="6260682"/>
            <a:chExt cx="5922608" cy="477837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1122361" y="6260682"/>
            <a:ext cx="516096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29" name="Equation" r:id="rId16" imgW="2197100" imgH="203200" progId="Equation.3">
                    <p:embed/>
                  </p:oleObj>
                </mc:Choice>
                <mc:Fallback>
                  <p:oleObj name="Equation" r:id="rId16" imgW="21971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22361" y="6260682"/>
                          <a:ext cx="5160962" cy="477837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60715" y="6260682"/>
              <a:ext cx="55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So: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1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with a </a:t>
            </a:r>
            <a:r>
              <a:rPr lang="en-US" dirty="0" err="1" smtClean="0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2" name="Equation" r:id="rId3" imgW="2451100" imgH="457200" progId="Equation.3">
                  <p:embed/>
                </p:oleObj>
              </mc:Choice>
              <mc:Fallback>
                <p:oleObj name="Equation" r:id="rId3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3" name="Equation" r:id="rId5" imgW="1333500" imgH="457200" progId="Equation.3">
                  <p:embed/>
                </p:oleObj>
              </mc:Choice>
              <mc:Fallback>
                <p:oleObj name="Equation" r:id="rId5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 how to solve convex minimization problems using gradient descent: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can ensure that the loss + </a:t>
            </a:r>
            <a:r>
              <a:rPr lang="en-US" sz="2400" dirty="0" err="1" smtClean="0"/>
              <a:t>regularizer</a:t>
            </a:r>
            <a:r>
              <a:rPr lang="en-US" sz="2400" dirty="0" smtClean="0"/>
              <a:t> is convex then we could still use gradient descent:</a:t>
            </a:r>
            <a:endParaRPr lang="en-US" sz="24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02862"/>
            <a:ext cx="409223" cy="3434952"/>
          </a:xfrm>
          <a:prstGeom prst="lef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7956" y="6018576"/>
            <a:ext cx="699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convex as long as both loss and </a:t>
            </a:r>
            <a:r>
              <a:rPr lang="en-US" sz="2400" dirty="0" err="1" smtClean="0">
                <a:solidFill>
                  <a:srgbClr val="0000FF"/>
                </a:solidFill>
              </a:rPr>
              <a:t>regularizer</a:t>
            </a:r>
            <a:r>
              <a:rPr lang="en-US" sz="2400" dirty="0" smtClean="0">
                <a:solidFill>
                  <a:srgbClr val="0000FF"/>
                </a:solidFill>
              </a:rPr>
              <a:t> are convex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p-norms are convex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68513" y="217328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1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513" y="217328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9666" y="3852333"/>
            <a:ext cx="46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p-norms are convex for p &gt;= 1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machine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pick a criteria to optimize (aka objective function)</a:t>
            </a:r>
            <a:endParaRPr lang="en-US" sz="2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develop a learning algorithm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5"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90713" y="3795713"/>
          <a:ext cx="3752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6" name="Equation" r:id="rId6" imgW="1841500" imgH="457200" progId="Equation.3">
                  <p:embed/>
                </p:oleObj>
              </mc:Choice>
              <mc:Fallback>
                <p:oleObj name="Equation" r:id="rId6" imgW="1841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0713" y="3795713"/>
                        <a:ext cx="3752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45532" y="5443538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7" name="Equation" r:id="rId8" imgW="2438400" imgH="457200" progId="Equation.3">
                  <p:embed/>
                </p:oleObj>
              </mc:Choice>
              <mc:Fallback>
                <p:oleObj name="Equation" r:id="rId8" imgW="2438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5532" y="5443538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Find w and b that minimize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optimization criterion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32643" y="1704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9" name="Equation" r:id="rId3" imgW="2438400" imgH="457200" progId="Equation.3">
                  <p:embed/>
                </p:oleObj>
              </mc:Choice>
              <mc:Fallback>
                <p:oleObj name="Equation" r:id="rId3" imgW="24384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643" y="1704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878667" y="2413000"/>
            <a:ext cx="945444" cy="10865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222" y="3753553"/>
            <a:ext cx="41486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Loss function: penalizes examples where the prediction is different than the label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95333" y="3905953"/>
            <a:ext cx="414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Regularizer</a:t>
            </a:r>
            <a:r>
              <a:rPr lang="en-US" sz="2400" dirty="0" smtClean="0"/>
              <a:t>: penalizes large weights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39556" y="2413000"/>
            <a:ext cx="677333" cy="13405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91" y="5730106"/>
            <a:ext cx="774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Key: this function is convex allowing us to use gradient descent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8" name="Equation" r:id="rId3" imgW="2654300" imgH="431800" progId="Equation.3">
                  <p:embed/>
                </p:oleObj>
              </mc:Choice>
              <mc:Fallback>
                <p:oleObj name="Equation" r:id="rId3" imgW="2654300" imgH="431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5532" y="5387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9" name="Equation" r:id="rId5" imgW="2438400" imgH="457200" progId="Equation.3">
                  <p:embed/>
                </p:oleObj>
              </mc:Choice>
              <mc:Fallback>
                <p:oleObj name="Equation" r:id="rId5" imgW="24384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5532" y="5387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97138" y="1831975"/>
          <a:ext cx="43227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7" name="Equation" r:id="rId3" imgW="2120900" imgH="469900" progId="Equation.3">
                  <p:embed/>
                </p:oleObj>
              </mc:Choice>
              <mc:Fallback>
                <p:oleObj name="Equation" r:id="rId3" imgW="21209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1831975"/>
                        <a:ext cx="43227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4338" y="1882775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8" name="Equation" r:id="rId5" imgW="977900" imgH="444500" progId="Equation.3">
                  <p:embed/>
                </p:oleObj>
              </mc:Choice>
              <mc:Fallback>
                <p:oleObj name="Equation" r:id="rId5" imgW="9779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1882775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17750" y="4402138"/>
          <a:ext cx="43989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9" name="Equation" r:id="rId7" imgW="2159000" imgH="457200" progId="Equation.3">
                  <p:embed/>
                </p:oleObj>
              </mc:Choice>
              <mc:Fallback>
                <p:oleObj name="Equation" r:id="rId7" imgW="2159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7750" y="4402138"/>
                        <a:ext cx="43989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3985769" y="33417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72546" y="3387890"/>
            <a:ext cx="23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(some math happens)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24013" y="5432425"/>
          <a:ext cx="5534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6" name="Equation" r:id="rId3" imgW="2717800" imgH="457200" progId="Equation.3">
                  <p:embed/>
                </p:oleObj>
              </mc:Choice>
              <mc:Fallback>
                <p:oleObj name="Equation" r:id="rId3" imgW="2717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4013" y="5432425"/>
                        <a:ext cx="55340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7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3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5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09222" y="5185054"/>
            <a:ext cx="372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275667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76375" y="5244278"/>
            <a:ext cx="259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moves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towards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9"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1841" y="1788936"/>
          <a:ext cx="46053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8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841" y="1788936"/>
                        <a:ext cx="46053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59428" y="3800739"/>
          <a:ext cx="41687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9" name="Equation" r:id="rId5" imgW="2044700" imgH="469900" progId="Equation.3">
                  <p:embed/>
                </p:oleObj>
              </mc:Choice>
              <mc:Fallback>
                <p:oleObj name="Equation" r:id="rId5" imgW="20447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9428" y="3800739"/>
                        <a:ext cx="41687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7116" y="3853127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0" name="Equation" r:id="rId7" imgW="977900" imgH="444500" progId="Equation.3">
                  <p:embed/>
                </p:oleObj>
              </mc:Choice>
              <mc:Fallback>
                <p:oleObj name="Equation" r:id="rId7" imgW="9779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7116" y="3853127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90775" y="5130800"/>
          <a:ext cx="5149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1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90775" y="5130800"/>
                        <a:ext cx="5149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4338" y="3316111"/>
            <a:ext cx="823577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7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the </a:t>
            </a:r>
            <a:r>
              <a:rPr lang="en-US" sz="2400" dirty="0" err="1" smtClean="0">
                <a:solidFill>
                  <a:srgbClr val="FF0000"/>
                </a:solidFill>
              </a:rPr>
              <a:t>regularizer</a:t>
            </a:r>
            <a:r>
              <a:rPr lang="en-US" sz="2400" dirty="0" smtClean="0">
                <a:solidFill>
                  <a:srgbClr val="FF0000"/>
                </a:solidFill>
              </a:rPr>
              <a:t> have?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1" name="Equation" r:id="rId3" imgW="2921000" imgH="228600" progId="Equation.3">
                  <p:embed/>
                </p:oleObj>
              </mc:Choice>
              <mc:Fallback>
                <p:oleObj name="Equation" r:id="rId3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direction to update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constant: how far from wrong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6471" y="5185054"/>
            <a:ext cx="505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positive, reduces by a constant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If </a:t>
            </a:r>
            <a:r>
              <a:rPr lang="en-US" sz="2400" dirty="0" err="1" smtClean="0">
                <a:solidFill>
                  <a:srgbClr val="0000FF"/>
                </a:solidFill>
              </a:rPr>
              <a:t>w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is negative, increases by a constant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404555" y="4983401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71444" y="5178676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moves </a:t>
            </a:r>
            <a:r>
              <a:rPr lang="en-US" sz="2000" dirty="0" err="1" smtClean="0">
                <a:solidFill>
                  <a:srgbClr val="0000FF"/>
                </a:solidFill>
              </a:rPr>
              <a:t>w</a:t>
            </a:r>
            <a:r>
              <a:rPr lang="en-US" sz="20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sz="2000" dirty="0" smtClean="0">
                <a:solidFill>
                  <a:srgbClr val="0000FF"/>
                </a:solidFill>
              </a:rPr>
              <a:t> towards 0</a:t>
            </a:r>
          </a:p>
          <a:p>
            <a:r>
              <a:rPr lang="en-US" sz="2000" b="1" i="1" dirty="0" smtClean="0">
                <a:solidFill>
                  <a:srgbClr val="0000FF"/>
                </a:solidFill>
              </a:rPr>
              <a:t>regardless of magnitude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with p-norms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667" y="1600200"/>
            <a:ext cx="8300381" cy="3437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L1: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L2: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err="1" smtClean="0"/>
              <a:t>Lp</a:t>
            </a:r>
            <a:r>
              <a:rPr lang="en-US" sz="3200" b="1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69446" y="2223204"/>
          <a:ext cx="6658690" cy="5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5" name="Equation" r:id="rId4" imgW="2540000" imgH="228600" progId="Equation.3">
                  <p:embed/>
                </p:oleObj>
              </mc:Choice>
              <mc:Fallback>
                <p:oleObj name="Equation" r:id="rId4" imgW="2540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446" y="2223204"/>
                        <a:ext cx="6658690" cy="5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69445" y="3604948"/>
          <a:ext cx="5893378" cy="61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6" name="Equation" r:id="rId6" imgW="2184400" imgH="228600" progId="Equation.3">
                  <p:embed/>
                </p:oleObj>
              </mc:Choice>
              <mc:Fallback>
                <p:oleObj name="Equation" r:id="rId6" imgW="21844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45" y="3604948"/>
                        <a:ext cx="5893378" cy="616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9446" y="5037667"/>
          <a:ext cx="569281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7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46" y="5037667"/>
                        <a:ext cx="569281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7555" y="6096000"/>
            <a:ext cx="590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higher order norms affect the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Regularizers</a:t>
            </a:r>
            <a:r>
              <a:rPr lang="en-US" dirty="0" smtClean="0"/>
              <a:t> summarized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626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L1 is popular because it tends to result in sparse solutions (i.e. lots of zero weights)</a:t>
            </a:r>
          </a:p>
          <a:p>
            <a:pPr marL="320040" lvl="1" indent="0">
              <a:buNone/>
            </a:pPr>
            <a:r>
              <a:rPr lang="en-US" dirty="0" smtClean="0"/>
              <a:t>However, it is not differentiable, so it only works for gradient descent solvers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L2 is also popular because for some loss functions, it can be solved directly (no gradient descent required, though often iterative solvers still)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Lp</a:t>
            </a:r>
            <a:r>
              <a:rPr lang="en-US" dirty="0" smtClean="0"/>
              <a:t> is less popular since they don’t tend to shrink the weights enough</a:t>
            </a:r>
          </a:p>
        </p:txBody>
      </p:sp>
    </p:spTree>
    <p:extLst>
      <p:ext uri="{BB962C8B-B14F-4D97-AF65-F5344CB8AC3E}">
        <p14:creationId xmlns:p14="http://schemas.microsoft.com/office/powerpoint/2010/main" val="22815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will it find?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49210" y="2038883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33129" y="1615573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310944" y="3423699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35962" y="1827228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2857458" y="2823286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2857458" y="4159310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632714" y="225053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5033129" y="3212044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95629" y="3947655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40962" y="3749118"/>
            <a:ext cx="408248" cy="423310"/>
          </a:xfrm>
          <a:prstGeom prst="mathPlus">
            <a:avLst/>
          </a:prstGeom>
          <a:solidFill>
            <a:srgbClr val="0000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4510280" y="25128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4576316" y="4137320"/>
            <a:ext cx="362887" cy="423310"/>
          </a:xfrm>
          <a:prstGeom prst="mathMinus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3070776" y="1343601"/>
            <a:ext cx="2124853" cy="35271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3922876" y="1343600"/>
            <a:ext cx="144697" cy="3414601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2857458" y="1343601"/>
            <a:ext cx="1652822" cy="3527126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66429" y="5369052"/>
            <a:ext cx="5219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Only guaranteed to find </a:t>
            </a:r>
            <a:r>
              <a:rPr lang="en-US" sz="3200" b="1" i="1" dirty="0" smtClean="0">
                <a:solidFill>
                  <a:srgbClr val="0000FF"/>
                </a:solidFill>
              </a:rPr>
              <a:t>some</a:t>
            </a:r>
            <a:r>
              <a:rPr lang="en-US" sz="3200" dirty="0" smtClean="0">
                <a:solidFill>
                  <a:srgbClr val="0000FF"/>
                </a:solidFill>
              </a:rPr>
              <a:t> line that separates the data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loss functions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38300" y="2211388"/>
          <a:ext cx="2830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4" name="Equation" r:id="rId3" imgW="1028700" imgH="228600" progId="Equation.3">
                  <p:embed/>
                </p:oleObj>
              </mc:Choice>
              <mc:Fallback>
                <p:oleObj name="Equation" r:id="rId3" imgW="10287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11388"/>
                        <a:ext cx="28305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636889"/>
            <a:ext cx="66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Without regularization, the generic update is: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297238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00163" y="3568700"/>
          <a:ext cx="285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5" name="Equation" r:id="rId5" imgW="1384300" imgH="215900" progId="Equation.3">
                  <p:embed/>
                </p:oleObj>
              </mc:Choice>
              <mc:Fallback>
                <p:oleObj name="Equation" r:id="rId5" imgW="13843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568700"/>
                        <a:ext cx="28543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00163" y="4229100"/>
          <a:ext cx="1624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6" name="Equation" r:id="rId7" imgW="787400" imgH="203200" progId="Equation.3">
                  <p:embed/>
                </p:oleObj>
              </mc:Choice>
              <mc:Fallback>
                <p:oleObj name="Equation" r:id="rId7" imgW="787400" imgH="203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29100"/>
                        <a:ext cx="16240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0" y="3498334"/>
            <a:ext cx="161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exponential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6111" y="4158313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hinge loss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648" y="4868333"/>
            <a:ext cx="8153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111" y="5354177"/>
            <a:ext cx="1881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squared error</a:t>
            </a:r>
            <a:endParaRPr lang="en-US" sz="2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88988" y="5453063"/>
          <a:ext cx="37179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7" name="Equation" r:id="rId9" imgW="1816100" imgH="228600" progId="Equation.3">
                  <p:embed/>
                </p:oleObj>
              </mc:Choice>
              <mc:Fallback>
                <p:oleObj name="Equation" r:id="rId9" imgW="18161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53063"/>
                        <a:ext cx="3717925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Many tools support these different combinations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Look at </a:t>
            </a:r>
            <a:r>
              <a:rPr lang="en-US" dirty="0" err="1" smtClean="0"/>
              <a:t>scikit</a:t>
            </a:r>
            <a:r>
              <a:rPr lang="en-US" dirty="0" smtClean="0"/>
              <a:t> learning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http://scikit-learn.org/stable/modules/</a:t>
            </a:r>
            <a:r>
              <a:rPr lang="en-US" dirty="0" smtClean="0">
                <a:hlinkClick r:id="rId2"/>
              </a:rPr>
              <a:t>sgd.html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(Ordinary) Least squares: squared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Ridge regression: squared loss with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Lasso regression: squared loss with L1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Elastic regression: squared loss with L1 AND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Logistic regression: 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Perceptron algorithm is one example of a linear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Many, many other algorithms that learn a line (i.e. a setting of a linear combination of weights)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Goals:</a:t>
            </a:r>
          </a:p>
          <a:p>
            <a:pPr>
              <a:buFontTx/>
              <a:buChar char="-"/>
            </a:pPr>
            <a:r>
              <a:rPr lang="en-US" sz="2800" dirty="0" smtClean="0"/>
              <a:t>Explore a number of linear training algorithms</a:t>
            </a:r>
          </a:p>
          <a:p>
            <a:pPr>
              <a:buFontTx/>
              <a:buChar char="-"/>
            </a:pPr>
            <a:r>
              <a:rPr lang="en-US" sz="2800" dirty="0" smtClean="0"/>
              <a:t>Understand </a:t>
            </a:r>
            <a:r>
              <a:rPr lang="en-US" sz="2800" i="1" dirty="0" smtClean="0">
                <a:solidFill>
                  <a:srgbClr val="FF0000"/>
                </a:solidFill>
              </a:rPr>
              <a:t>why these algorithms work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3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10647</TotalTime>
  <Words>2964</Words>
  <Application>Microsoft Office PowerPoint</Application>
  <PresentationFormat>Ekran Gösterisi (4:3)</PresentationFormat>
  <Paragraphs>519</Paragraphs>
  <Slides>82</Slides>
  <Notes>17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82</vt:i4>
      </vt:variant>
    </vt:vector>
  </HeadingPairs>
  <TitlesOfParts>
    <vt:vector size="93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What is Gradient Descent</vt:lpstr>
      <vt:lpstr>PowerPoint Sunusu</vt:lpstr>
      <vt:lpstr>Linear models</vt:lpstr>
      <vt:lpstr>Linear models</vt:lpstr>
      <vt:lpstr>Perceptron learning algorithm</vt:lpstr>
      <vt:lpstr>Which line will it find?</vt:lpstr>
      <vt:lpstr>Which line will it find?</vt:lpstr>
      <vt:lpstr>Linear models</vt:lpstr>
      <vt:lpstr>Perceptron learning algorithm</vt:lpstr>
      <vt:lpstr>A closer look at why we got it wrong</vt:lpstr>
      <vt:lpstr>Model-based machine learning</vt:lpstr>
      <vt:lpstr>Model-based machine learning</vt:lpstr>
      <vt:lpstr>Model-based machine learning</vt:lpstr>
      <vt:lpstr>Linear models in general</vt:lpstr>
      <vt:lpstr>Some notation: indicator function</vt:lpstr>
      <vt:lpstr>Some notation: dot-product</vt:lpstr>
      <vt:lpstr>Linear models</vt:lpstr>
      <vt:lpstr>0/1 loss function</vt:lpstr>
      <vt:lpstr>Model-based machine learning</vt:lpstr>
      <vt:lpstr>Minimizing 0/1 loss</vt:lpstr>
      <vt:lpstr>Minimizing 0/1 in one dimension</vt:lpstr>
      <vt:lpstr>Minimizing 0/1 over all w</vt:lpstr>
      <vt:lpstr>Minimizing 0/1 loss</vt:lpstr>
      <vt:lpstr>More manageable loss functions</vt:lpstr>
      <vt:lpstr>More manageable loss functions</vt:lpstr>
      <vt:lpstr>Convex functions</vt:lpstr>
      <vt:lpstr>Surrogate loss functions</vt:lpstr>
      <vt:lpstr>Surrogate loss functions</vt:lpstr>
      <vt:lpstr>Surrogate loss functions</vt:lpstr>
      <vt:lpstr>Surrogate loss functions</vt:lpstr>
      <vt:lpstr>Model-based machine learning</vt:lpstr>
      <vt:lpstr>Finding the minimum</vt:lpstr>
      <vt:lpstr>Finding the minimum</vt:lpstr>
      <vt:lpstr>One approach: gradient descent</vt:lpstr>
      <vt:lpstr>One approach: gradient descent</vt:lpstr>
      <vt:lpstr>One approach: gradient descent</vt:lpstr>
      <vt:lpstr>Gradient descent</vt:lpstr>
      <vt:lpstr>Gradient descent</vt:lpstr>
      <vt:lpstr>Some maths</vt:lpstr>
      <vt:lpstr>Gradient descent</vt:lpstr>
      <vt:lpstr>Exponential update rule</vt:lpstr>
      <vt:lpstr>Perceptron learning algorithm!</vt:lpstr>
      <vt:lpstr>The constant</vt:lpstr>
      <vt:lpstr>The constant</vt:lpstr>
      <vt:lpstr>One concern</vt:lpstr>
      <vt:lpstr>Perceptron learning algorithm!</vt:lpstr>
      <vt:lpstr>One concern</vt:lpstr>
      <vt:lpstr>Summary</vt:lpstr>
      <vt:lpstr>PowerPoint Sunusu</vt:lpstr>
      <vt:lpstr>PowerPoint Sunusu</vt:lpstr>
      <vt:lpstr>Overfitting revisited: regularization</vt:lpstr>
      <vt:lpstr>Regularizers</vt:lpstr>
      <vt:lpstr>Regularizers</vt:lpstr>
      <vt:lpstr>Regularizers</vt:lpstr>
      <vt:lpstr>Common regularizers</vt:lpstr>
      <vt:lpstr>Common regularizers</vt:lpstr>
      <vt:lpstr>p-norm</vt:lpstr>
      <vt:lpstr>p-norms visualized</vt:lpstr>
      <vt:lpstr>p-norms visualized</vt:lpstr>
      <vt:lpstr>Model-based machine learning</vt:lpstr>
      <vt:lpstr>Minimizing with a regularizer</vt:lpstr>
      <vt:lpstr>Convexity revisited</vt:lpstr>
      <vt:lpstr>Adding convex functions</vt:lpstr>
      <vt:lpstr>Adding convex functions</vt:lpstr>
      <vt:lpstr>Minimizing with a regularizer</vt:lpstr>
      <vt:lpstr>p-norms are convex</vt:lpstr>
      <vt:lpstr>Model-based machine learning</vt:lpstr>
      <vt:lpstr>Our optimization criterion</vt:lpstr>
      <vt:lpstr>Gradient descent</vt:lpstr>
      <vt:lpstr>Some more maths</vt:lpstr>
      <vt:lpstr>Gradient descent</vt:lpstr>
      <vt:lpstr>The update</vt:lpstr>
      <vt:lpstr>The update</vt:lpstr>
      <vt:lpstr>L1 regularization</vt:lpstr>
      <vt:lpstr>L1 regularization</vt:lpstr>
      <vt:lpstr>L1 regularization</vt:lpstr>
      <vt:lpstr>Regularization with p-norms</vt:lpstr>
      <vt:lpstr>Regularizers summarized</vt:lpstr>
      <vt:lpstr>The other loss functions</vt:lpstr>
      <vt:lpstr>Many tools support these different combinations</vt:lpstr>
      <vt:lpstr>Common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1942</cp:revision>
  <cp:lastPrinted>2013-09-17T22:01:58Z</cp:lastPrinted>
  <dcterms:created xsi:type="dcterms:W3CDTF">2013-09-08T20:10:23Z</dcterms:created>
  <dcterms:modified xsi:type="dcterms:W3CDTF">2021-12-14T12:11:13Z</dcterms:modified>
</cp:coreProperties>
</file>